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8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00" y="48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9D3B7B0-6E35-4111-B273-06AE3C54C551}" type="doc">
      <dgm:prSet loTypeId="urn:microsoft.com/office/officeart/2005/8/layout/hProcess9" loCatId="process" qsTypeId="urn:microsoft.com/office/officeart/2005/8/quickstyle/simple2" qsCatId="simple" csTypeId="urn:microsoft.com/office/officeart/2005/8/colors/accent0_3" csCatId="mainScheme" phldr="1"/>
      <dgm:spPr/>
    </dgm:pt>
    <dgm:pt modelId="{654C0C78-BE25-4D70-8095-4630D4641686}">
      <dgm:prSet phldrT="[Text]" custT="1"/>
      <dgm:spPr/>
      <dgm:t>
        <a:bodyPr/>
        <a:lstStyle/>
        <a:p>
          <a:r>
            <a:rPr lang="en-US" sz="2800" dirty="0">
              <a:latin typeface="Gill Sans MT" panose="020B0502020104020203" pitchFamily="34" charset="0"/>
            </a:rPr>
            <a:t>Accurately predicts the demand of bikes at each station.</a:t>
          </a:r>
        </a:p>
      </dgm:t>
    </dgm:pt>
    <dgm:pt modelId="{7D7974CC-77C0-4846-90BD-A8E2CDA978F9}" type="parTrans" cxnId="{AE524E59-EE5F-47D9-8636-5C8768ED8CA6}">
      <dgm:prSet/>
      <dgm:spPr/>
      <dgm:t>
        <a:bodyPr/>
        <a:lstStyle/>
        <a:p>
          <a:endParaRPr lang="en-US"/>
        </a:p>
      </dgm:t>
    </dgm:pt>
    <dgm:pt modelId="{199B6310-897A-456D-A02C-64C8CCE37921}" type="sibTrans" cxnId="{AE524E59-EE5F-47D9-8636-5C8768ED8CA6}">
      <dgm:prSet/>
      <dgm:spPr/>
      <dgm:t>
        <a:bodyPr/>
        <a:lstStyle/>
        <a:p>
          <a:endParaRPr lang="en-US"/>
        </a:p>
      </dgm:t>
    </dgm:pt>
    <dgm:pt modelId="{64B054E7-8633-4323-95EC-E0906A44C37E}">
      <dgm:prSet phldrT="[Text]" custT="1"/>
      <dgm:spPr/>
      <dgm:t>
        <a:bodyPr/>
        <a:lstStyle/>
        <a:p>
          <a:r>
            <a:rPr lang="en-US" sz="2800" dirty="0">
              <a:latin typeface="Gill Sans MT" panose="020B0502020104020203" pitchFamily="34" charset="0"/>
            </a:rPr>
            <a:t>The number of bikes and bike locks are increased or decreases accordingly.</a:t>
          </a:r>
        </a:p>
      </dgm:t>
    </dgm:pt>
    <dgm:pt modelId="{4A8E94D8-803C-44F8-B212-0CA768E1DE74}" type="parTrans" cxnId="{8A527D8D-4521-4891-ADB9-CC4382175675}">
      <dgm:prSet/>
      <dgm:spPr/>
      <dgm:t>
        <a:bodyPr/>
        <a:lstStyle/>
        <a:p>
          <a:endParaRPr lang="en-US"/>
        </a:p>
      </dgm:t>
    </dgm:pt>
    <dgm:pt modelId="{381611A1-DEBD-455B-B2AC-EC9879722924}" type="sibTrans" cxnId="{8A527D8D-4521-4891-ADB9-CC4382175675}">
      <dgm:prSet/>
      <dgm:spPr/>
      <dgm:t>
        <a:bodyPr/>
        <a:lstStyle/>
        <a:p>
          <a:endParaRPr lang="en-US"/>
        </a:p>
      </dgm:t>
    </dgm:pt>
    <dgm:pt modelId="{05641F06-F137-4685-966D-01DDB1E02BBD}">
      <dgm:prSet phldrT="[Text]" custT="1"/>
      <dgm:spPr/>
      <dgm:t>
        <a:bodyPr/>
        <a:lstStyle/>
        <a:p>
          <a:r>
            <a:rPr lang="en-US" sz="2800" dirty="0">
              <a:latin typeface="Gill Sans MT" panose="020B0502020104020203" pitchFamily="34" charset="0"/>
            </a:rPr>
            <a:t>Creation of new station and effective bike network expansion.</a:t>
          </a:r>
        </a:p>
      </dgm:t>
    </dgm:pt>
    <dgm:pt modelId="{693E73AB-1B8A-4D79-9CD0-FE93A9214E8D}" type="parTrans" cxnId="{81469B06-2FF2-42E2-91E7-7D7136C12972}">
      <dgm:prSet/>
      <dgm:spPr/>
      <dgm:t>
        <a:bodyPr/>
        <a:lstStyle/>
        <a:p>
          <a:endParaRPr lang="en-US"/>
        </a:p>
      </dgm:t>
    </dgm:pt>
    <dgm:pt modelId="{18355255-E410-41A7-B3C6-B0422310DE6B}" type="sibTrans" cxnId="{81469B06-2FF2-42E2-91E7-7D7136C12972}">
      <dgm:prSet/>
      <dgm:spPr/>
      <dgm:t>
        <a:bodyPr/>
        <a:lstStyle/>
        <a:p>
          <a:endParaRPr lang="en-US"/>
        </a:p>
      </dgm:t>
    </dgm:pt>
    <dgm:pt modelId="{CCEF8B79-F27E-49E9-AFF8-BACE71FC8449}" type="pres">
      <dgm:prSet presAssocID="{C9D3B7B0-6E35-4111-B273-06AE3C54C551}" presName="CompostProcess" presStyleCnt="0">
        <dgm:presLayoutVars>
          <dgm:dir/>
          <dgm:resizeHandles val="exact"/>
        </dgm:presLayoutVars>
      </dgm:prSet>
      <dgm:spPr/>
    </dgm:pt>
    <dgm:pt modelId="{2E54E379-4945-4CD8-941C-B30B823F7FE1}" type="pres">
      <dgm:prSet presAssocID="{C9D3B7B0-6E35-4111-B273-06AE3C54C551}" presName="arrow" presStyleLbl="bgShp" presStyleIdx="0" presStyleCnt="1"/>
      <dgm:spPr/>
    </dgm:pt>
    <dgm:pt modelId="{07D52623-AA11-4062-BC10-604302D8AD34}" type="pres">
      <dgm:prSet presAssocID="{C9D3B7B0-6E35-4111-B273-06AE3C54C551}" presName="linearProcess" presStyleCnt="0"/>
      <dgm:spPr/>
    </dgm:pt>
    <dgm:pt modelId="{DCC808CA-71EE-4FD1-BDB8-A24C3E698629}" type="pres">
      <dgm:prSet presAssocID="{654C0C78-BE25-4D70-8095-4630D4641686}" presName="textNode" presStyleLbl="node1" presStyleIdx="0" presStyleCnt="3">
        <dgm:presLayoutVars>
          <dgm:bulletEnabled val="1"/>
        </dgm:presLayoutVars>
      </dgm:prSet>
      <dgm:spPr/>
    </dgm:pt>
    <dgm:pt modelId="{C656A498-4D2C-4BB6-88DD-544B39CE1B13}" type="pres">
      <dgm:prSet presAssocID="{199B6310-897A-456D-A02C-64C8CCE37921}" presName="sibTrans" presStyleCnt="0"/>
      <dgm:spPr/>
    </dgm:pt>
    <dgm:pt modelId="{D759A16B-E1CA-4F0F-BDFC-95C04ECE128F}" type="pres">
      <dgm:prSet presAssocID="{64B054E7-8633-4323-95EC-E0906A44C37E}" presName="textNode" presStyleLbl="node1" presStyleIdx="1" presStyleCnt="3">
        <dgm:presLayoutVars>
          <dgm:bulletEnabled val="1"/>
        </dgm:presLayoutVars>
      </dgm:prSet>
      <dgm:spPr/>
    </dgm:pt>
    <dgm:pt modelId="{6A037290-9787-4DF0-AD8D-08C439E5DC6D}" type="pres">
      <dgm:prSet presAssocID="{381611A1-DEBD-455B-B2AC-EC9879722924}" presName="sibTrans" presStyleCnt="0"/>
      <dgm:spPr/>
    </dgm:pt>
    <dgm:pt modelId="{18ABDFD9-AB11-42A2-8969-0891C0CB8AFA}" type="pres">
      <dgm:prSet presAssocID="{05641F06-F137-4685-966D-01DDB1E02BBD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94CD6000-EC4E-445D-BE89-FC7D1C53B4A0}" type="presOf" srcId="{64B054E7-8633-4323-95EC-E0906A44C37E}" destId="{D759A16B-E1CA-4F0F-BDFC-95C04ECE128F}" srcOrd="0" destOrd="0" presId="urn:microsoft.com/office/officeart/2005/8/layout/hProcess9"/>
    <dgm:cxn modelId="{81469B06-2FF2-42E2-91E7-7D7136C12972}" srcId="{C9D3B7B0-6E35-4111-B273-06AE3C54C551}" destId="{05641F06-F137-4685-966D-01DDB1E02BBD}" srcOrd="2" destOrd="0" parTransId="{693E73AB-1B8A-4D79-9CD0-FE93A9214E8D}" sibTransId="{18355255-E410-41A7-B3C6-B0422310DE6B}"/>
    <dgm:cxn modelId="{AA195B5C-1641-4CAD-9D64-81906E029191}" type="presOf" srcId="{C9D3B7B0-6E35-4111-B273-06AE3C54C551}" destId="{CCEF8B79-F27E-49E9-AFF8-BACE71FC8449}" srcOrd="0" destOrd="0" presId="urn:microsoft.com/office/officeart/2005/8/layout/hProcess9"/>
    <dgm:cxn modelId="{AE524E59-EE5F-47D9-8636-5C8768ED8CA6}" srcId="{C9D3B7B0-6E35-4111-B273-06AE3C54C551}" destId="{654C0C78-BE25-4D70-8095-4630D4641686}" srcOrd="0" destOrd="0" parTransId="{7D7974CC-77C0-4846-90BD-A8E2CDA978F9}" sibTransId="{199B6310-897A-456D-A02C-64C8CCE37921}"/>
    <dgm:cxn modelId="{8A527D8D-4521-4891-ADB9-CC4382175675}" srcId="{C9D3B7B0-6E35-4111-B273-06AE3C54C551}" destId="{64B054E7-8633-4323-95EC-E0906A44C37E}" srcOrd="1" destOrd="0" parTransId="{4A8E94D8-803C-44F8-B212-0CA768E1DE74}" sibTransId="{381611A1-DEBD-455B-B2AC-EC9879722924}"/>
    <dgm:cxn modelId="{A1B842E7-5A4B-46B5-AE07-0048FB5DDD61}" type="presOf" srcId="{654C0C78-BE25-4D70-8095-4630D4641686}" destId="{DCC808CA-71EE-4FD1-BDB8-A24C3E698629}" srcOrd="0" destOrd="0" presId="urn:microsoft.com/office/officeart/2005/8/layout/hProcess9"/>
    <dgm:cxn modelId="{A041B3FF-DD10-47CE-9F16-0ADF539B9E99}" type="presOf" srcId="{05641F06-F137-4685-966D-01DDB1E02BBD}" destId="{18ABDFD9-AB11-42A2-8969-0891C0CB8AFA}" srcOrd="0" destOrd="0" presId="urn:microsoft.com/office/officeart/2005/8/layout/hProcess9"/>
    <dgm:cxn modelId="{3CBC88F8-86A5-4182-AC5E-8310FCCFB1AD}" type="presParOf" srcId="{CCEF8B79-F27E-49E9-AFF8-BACE71FC8449}" destId="{2E54E379-4945-4CD8-941C-B30B823F7FE1}" srcOrd="0" destOrd="0" presId="urn:microsoft.com/office/officeart/2005/8/layout/hProcess9"/>
    <dgm:cxn modelId="{96946B1B-323A-4C11-A9B8-276110A6AC23}" type="presParOf" srcId="{CCEF8B79-F27E-49E9-AFF8-BACE71FC8449}" destId="{07D52623-AA11-4062-BC10-604302D8AD34}" srcOrd="1" destOrd="0" presId="urn:microsoft.com/office/officeart/2005/8/layout/hProcess9"/>
    <dgm:cxn modelId="{6A734E91-8423-4D4F-B478-8CFE44F4FBE1}" type="presParOf" srcId="{07D52623-AA11-4062-BC10-604302D8AD34}" destId="{DCC808CA-71EE-4FD1-BDB8-A24C3E698629}" srcOrd="0" destOrd="0" presId="urn:microsoft.com/office/officeart/2005/8/layout/hProcess9"/>
    <dgm:cxn modelId="{A159F4B3-F704-4C17-847B-C494198BD157}" type="presParOf" srcId="{07D52623-AA11-4062-BC10-604302D8AD34}" destId="{C656A498-4D2C-4BB6-88DD-544B39CE1B13}" srcOrd="1" destOrd="0" presId="urn:microsoft.com/office/officeart/2005/8/layout/hProcess9"/>
    <dgm:cxn modelId="{2AE60B4C-C5E1-4C6D-8041-A33AA349D04E}" type="presParOf" srcId="{07D52623-AA11-4062-BC10-604302D8AD34}" destId="{D759A16B-E1CA-4F0F-BDFC-95C04ECE128F}" srcOrd="2" destOrd="0" presId="urn:microsoft.com/office/officeart/2005/8/layout/hProcess9"/>
    <dgm:cxn modelId="{F2951947-C110-4DE3-88A3-6BE23CFA1F5D}" type="presParOf" srcId="{07D52623-AA11-4062-BC10-604302D8AD34}" destId="{6A037290-9787-4DF0-AD8D-08C439E5DC6D}" srcOrd="3" destOrd="0" presId="urn:microsoft.com/office/officeart/2005/8/layout/hProcess9"/>
    <dgm:cxn modelId="{04B0AD45-8757-49E4-98AF-1D208782A6E9}" type="presParOf" srcId="{07D52623-AA11-4062-BC10-604302D8AD34}" destId="{18ABDFD9-AB11-42A2-8969-0891C0CB8AFA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54E379-4945-4CD8-941C-B30B823F7FE1}">
      <dsp:nvSpPr>
        <dsp:cNvPr id="0" name=""/>
        <dsp:cNvSpPr/>
      </dsp:nvSpPr>
      <dsp:spPr>
        <a:xfrm>
          <a:off x="799907" y="0"/>
          <a:ext cx="9065614" cy="5605898"/>
        </a:xfrm>
        <a:prstGeom prst="rightArrow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C808CA-71EE-4FD1-BDB8-A24C3E698629}">
      <dsp:nvSpPr>
        <dsp:cNvPr id="0" name=""/>
        <dsp:cNvSpPr/>
      </dsp:nvSpPr>
      <dsp:spPr>
        <a:xfrm>
          <a:off x="1139" y="1681769"/>
          <a:ext cx="3240183" cy="224235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Gill Sans MT" panose="020B0502020104020203" pitchFamily="34" charset="0"/>
            </a:rPr>
            <a:t>Accurately predicts the demand of bikes at each station.</a:t>
          </a:r>
        </a:p>
      </dsp:txBody>
      <dsp:txXfrm>
        <a:off x="110602" y="1791232"/>
        <a:ext cx="3021257" cy="2023433"/>
      </dsp:txXfrm>
    </dsp:sp>
    <dsp:sp modelId="{D759A16B-E1CA-4F0F-BDFC-95C04ECE128F}">
      <dsp:nvSpPr>
        <dsp:cNvPr id="0" name=""/>
        <dsp:cNvSpPr/>
      </dsp:nvSpPr>
      <dsp:spPr>
        <a:xfrm>
          <a:off x="3712622" y="1681769"/>
          <a:ext cx="3240183" cy="224235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Gill Sans MT" panose="020B0502020104020203" pitchFamily="34" charset="0"/>
            </a:rPr>
            <a:t>The number of bikes and bike locks are increased or decreases accordingly.</a:t>
          </a:r>
        </a:p>
      </dsp:txBody>
      <dsp:txXfrm>
        <a:off x="3822085" y="1791232"/>
        <a:ext cx="3021257" cy="2023433"/>
      </dsp:txXfrm>
    </dsp:sp>
    <dsp:sp modelId="{18ABDFD9-AB11-42A2-8969-0891C0CB8AFA}">
      <dsp:nvSpPr>
        <dsp:cNvPr id="0" name=""/>
        <dsp:cNvSpPr/>
      </dsp:nvSpPr>
      <dsp:spPr>
        <a:xfrm>
          <a:off x="7424105" y="1681769"/>
          <a:ext cx="3240183" cy="224235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Gill Sans MT" panose="020B0502020104020203" pitchFamily="34" charset="0"/>
            </a:rPr>
            <a:t>Creation of new station and effective bike network expansion.</a:t>
          </a:r>
        </a:p>
      </dsp:txBody>
      <dsp:txXfrm>
        <a:off x="7533568" y="1791232"/>
        <a:ext cx="3021257" cy="20234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E1311-AE18-45F0-BBC8-67BE4E0EBE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5A5372-C69D-4E50-851D-CC8AD70CF5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3A4548-1B24-43C5-844E-C9E400B18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7E8EC-184B-497D-991E-5E7245772911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4A08E5-DFF5-467F-B016-AC16382A8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2F899B-BB5C-4E76-8FF8-578E02C0F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19699-B86F-498A-8C95-0AED0727E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971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064E6-6BA6-4F53-8C32-FCC7E2989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43D65C-B950-4762-9986-14B08087AB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B1C9DA-58DA-4900-8B82-E61555D16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7E8EC-184B-497D-991E-5E7245772911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A6D292-B7F0-4411-994F-1825E72BE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3F0B6-7FBF-460C-8D08-1B94EDC08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19699-B86F-498A-8C95-0AED0727E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036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8DE84A-E3B3-47CB-BFCB-954D61A20E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982D0E-60B4-4374-9179-91678DF3FD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01B60-1D4F-4CE8-B5B2-D135D62FC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7E8EC-184B-497D-991E-5E7245772911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BBB4E-AF1D-4E7C-B2B2-D03D34815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C88F6-60DB-44CB-93DF-BC5486906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19699-B86F-498A-8C95-0AED0727E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1535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9FB41AE7-07AD-43D7-9418-6D32BE5E319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71015" y="0"/>
            <a:ext cx="12263015" cy="6858000"/>
          </a:xfrm>
          <a:solidFill>
            <a:schemeClr val="bg1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46D6A0C-E2C3-43CB-83D0-B5F6221079CA}"/>
              </a:ext>
            </a:extLst>
          </p:cNvPr>
          <p:cNvGrpSpPr/>
          <p:nvPr userDrawn="1"/>
        </p:nvGrpSpPr>
        <p:grpSpPr>
          <a:xfrm flipH="1">
            <a:off x="2076202" y="1374276"/>
            <a:ext cx="7324426" cy="3883523"/>
            <a:chOff x="252031" y="-22763"/>
            <a:chExt cx="7324426" cy="726996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DC96296-0FBF-47A5-9D6A-5D9BB647A4D7}"/>
                </a:ext>
              </a:extLst>
            </p:cNvPr>
            <p:cNvSpPr/>
            <p:nvPr userDrawn="1"/>
          </p:nvSpPr>
          <p:spPr>
            <a:xfrm>
              <a:off x="979714" y="1181211"/>
              <a:ext cx="6117771" cy="6065990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997D03F-0BE2-458F-92A2-4FE73B0FBF51}"/>
                </a:ext>
              </a:extLst>
            </p:cNvPr>
            <p:cNvSpPr/>
            <p:nvPr userDrawn="1"/>
          </p:nvSpPr>
          <p:spPr>
            <a:xfrm>
              <a:off x="500743" y="-22763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3F17719-10FE-433E-9CCC-4509DE17F22A}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DE73F1A-AAF0-4EB4-8DF0-C152BD93C69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91372" y="2238426"/>
            <a:ext cx="6609256" cy="1508126"/>
          </a:xfrm>
        </p:spPr>
        <p:txBody>
          <a:bodyPr anchor="b">
            <a:normAutofit/>
          </a:bodyPr>
          <a:lstStyle>
            <a:lvl1pPr algn="ctr">
              <a:defRPr sz="44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075AE6-92D3-4205-B268-E1AD6C5901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91372" y="3838627"/>
            <a:ext cx="6609256" cy="450503"/>
          </a:xfrm>
        </p:spPr>
        <p:txBody>
          <a:bodyPr/>
          <a:lstStyle>
            <a:lvl1pPr marL="0" indent="0" algn="ctr">
              <a:buNone/>
              <a:defRPr sz="2400" spc="3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985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EB9F0-8DE8-4EF7-8323-ED5DA5585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18E48-D727-4F99-8B3B-61540B15B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CE884-57D6-4724-AC22-797973401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7E8EC-184B-497D-991E-5E7245772911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2D8059-E812-49A5-A143-B55104DCC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42D9D-F3BD-4BEC-B3DB-239F98B2B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19699-B86F-498A-8C95-0AED0727E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036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C71D5-D493-46CB-9794-A776F4F1C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FE963-509B-40CA-BC4B-0DDED40065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BB3DB5-83B4-455C-AB64-9205B4373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7E8EC-184B-497D-991E-5E7245772911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4B6F8-5341-470D-B893-71E45D8DD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3B667-EF9F-47AC-AD1E-715F24749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19699-B86F-498A-8C95-0AED0727E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607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D2F2F-2E2B-4E91-A645-A23E7FA1D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322D7-4296-4E79-8B8C-11065132BA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4DA0D4-2DC0-4AB2-B33D-07F38BCAD1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68236E-49E4-4D00-B0D2-C262798C2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7E8EC-184B-497D-991E-5E7245772911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8FE78C-8674-4AC1-BC1A-C9CDF78C6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B6B99C-878A-4C46-8872-854C19BD7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19699-B86F-498A-8C95-0AED0727E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212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7A46B-509A-4715-9DCF-06F43C09F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BFA8BB-70BE-4A23-8E21-07DFFA9F49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CC04DB-37A1-482E-949F-B9CCEBB67C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8E01AD-F189-42F7-B017-554D868326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5A9262-B7BA-42C2-894B-000C586E56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ED731E-50D9-4879-996B-8E60115AC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7E8EC-184B-497D-991E-5E7245772911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35AEB4-B022-43F3-B521-43CD79566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75F9F1-510B-411C-BC26-FD0AB0FC3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19699-B86F-498A-8C95-0AED0727E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327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0BD69-5BAE-45D2-9DD8-4EEC369C1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966F84-2C1A-4985-9E86-424F48E49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7E8EC-184B-497D-991E-5E7245772911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B4C477-7717-455F-ABAC-98C8B9761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CB1D1A-944E-4F84-8BBC-631E279DA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19699-B86F-498A-8C95-0AED0727E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321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7D3CA8-C509-49F2-9C40-74692F077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7E8EC-184B-497D-991E-5E7245772911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71533D-A18D-4CDE-85C2-F5DAF7072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FD3627-1BAD-45B8-8EB8-D994F65E9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19699-B86F-498A-8C95-0AED0727E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001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5D4AC-97EF-4654-8BF1-C72D391AE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37F2D-A187-4781-BEB3-566A4F7A6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28310E-3103-4C19-B5D8-63B12C96B8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6D7CE4-8645-4178-A222-E51D8B8FF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7E8EC-184B-497D-991E-5E7245772911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6BB7B9-F3E7-4472-82B5-4D7F5EC7D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A6EFBF-8611-4846-A239-C7C1CA229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19699-B86F-498A-8C95-0AED0727E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019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9BEF6-BAC9-4CC6-8096-F2F1350CC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92AA4F-0F0C-4884-BE3D-E0C7463126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61C2A9-B9A1-463E-857E-0E64AE3A7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5BB7E8-289F-4A78-A275-09EA89654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7E8EC-184B-497D-991E-5E7245772911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48C3A2-4261-4180-9A3D-E5AA0696A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C4AABE-FDB2-4121-A08E-9672BECB5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19699-B86F-498A-8C95-0AED0727E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059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389068-26FB-4245-80C5-E04095695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07CAED-55F5-4359-A3A7-7B758480FE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33EED-8DCC-45AE-87A2-FEBD336EC6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07E8EC-184B-497D-991E-5E7245772911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E12BF2-AE8E-4BA6-A24F-9DEBCB2B5E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630220-E5B5-48F7-BFE9-EDBF012FB0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619699-B86F-498A-8C95-0AED0727E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152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Triangular design of a roof">
            <a:extLst>
              <a:ext uri="{FF2B5EF4-FFF2-40B4-BE49-F238E27FC236}">
                <a16:creationId xmlns:a16="http://schemas.microsoft.com/office/drawing/2014/main" id="{01F590AB-1AF1-489D-B942-2800AE8629C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B6C8E487-ADDC-4F1B-A30A-BAABB4998F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1015" y="0"/>
            <a:ext cx="12263015" cy="6858000"/>
          </a:xfrm>
          <a:prstGeom prst="rect">
            <a:avLst/>
          </a:prstGeom>
          <a:solidFill>
            <a:srgbClr val="2F3342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1BEC607-8474-408E-A7AC-48A065F31B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2013928" y="378347"/>
            <a:ext cx="7324426" cy="3883523"/>
            <a:chOff x="252031" y="-22763"/>
            <a:chExt cx="7324426" cy="7269964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601E3FC-2016-4085-9A4B-A172702EAA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9714" y="1181211"/>
              <a:ext cx="6117771" cy="6065990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CBF662F-A198-4AD3-8EBC-0EC9A52B2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00743" y="-22763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142E86C5-8E5F-4620-A4FB-D1F926179D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7E0E8055-17FA-43CE-9F03-E712F496B7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41958" y="1566046"/>
            <a:ext cx="6609256" cy="1508126"/>
          </a:xfrm>
        </p:spPr>
        <p:txBody>
          <a:bodyPr>
            <a:normAutofit fontScale="90000"/>
          </a:bodyPr>
          <a:lstStyle/>
          <a:p>
            <a:r>
              <a:rPr lang="en-US" dirty="0"/>
              <a:t>Graph Convolution Network approach for an efficient Bike Sharing System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D288F8D-EF9E-4734-A118-E0EA9F04C1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8924080" y="4611869"/>
            <a:ext cx="3267918" cy="2314027"/>
            <a:chOff x="252031" y="-22763"/>
            <a:chExt cx="7324426" cy="7269964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9A64FC3-3A1C-41C8-8D74-98E0D82E7C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9714" y="1181211"/>
              <a:ext cx="6117771" cy="6065990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B9D659F-E1E3-4B35-B62C-CDD3F5ECF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00743" y="-22763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C37B455-594A-47BD-988C-DC8E71BE47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atin typeface="Gill Sans MT" panose="020B0502020104020203" pitchFamily="34" charset="0"/>
                </a:rPr>
                <a:t>Ashish Rawat</a:t>
              </a:r>
            </a:p>
            <a:p>
              <a:pPr algn="ctr"/>
              <a:r>
                <a:rPr lang="en-US" sz="2800" dirty="0">
                  <a:latin typeface="Gill Sans MT" panose="020B0502020104020203" pitchFamily="34" charset="0"/>
                </a:rPr>
                <a:t>X18185801</a:t>
              </a:r>
            </a:p>
            <a:p>
              <a:pPr algn="ctr"/>
              <a:endParaRPr lang="en-US" dirty="0"/>
            </a:p>
          </p:txBody>
        </p:sp>
      </p:grp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E780BCC-1BC4-4A27-8173-ABF1D75265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210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85"/>
    </mc:Choice>
    <mc:Fallback>
      <p:transition spd="slow" advTm="93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1775633-C571-4A57-B6F6-9599692EAD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400" y="258805"/>
            <a:ext cx="11065199" cy="6340390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CF3AB2A7-B382-4710-8478-8CB363D8AA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656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892"/>
    </mc:Choice>
    <mc:Fallback>
      <p:transition spd="slow" advTm="408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913F0B1-0C62-4ADE-967B-71CBDFEC3BD0}"/>
              </a:ext>
            </a:extLst>
          </p:cNvPr>
          <p:cNvSpPr txBox="1">
            <a:spLocks/>
          </p:cNvSpPr>
          <p:nvPr/>
        </p:nvSpPr>
        <p:spPr>
          <a:xfrm>
            <a:off x="354903" y="524431"/>
            <a:ext cx="5438774" cy="7497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Gill Sans MT" panose="020B0502020104020203" pitchFamily="34" charset="0"/>
                <a:cs typeface="Calibri" panose="020F0502020204030204" pitchFamily="34" charset="0"/>
              </a:rPr>
              <a:t>Current</a:t>
            </a:r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Solutions</a:t>
            </a:r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 descr="Means of transport in Dublin: get to know Dublin Bikes - SEDA College">
            <a:extLst>
              <a:ext uri="{FF2B5EF4-FFF2-40B4-BE49-F238E27FC236}">
                <a16:creationId xmlns:a16="http://schemas.microsoft.com/office/drawing/2014/main" id="{D7EED42E-43F4-4120-91CE-FFAB960471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6088" y="626301"/>
            <a:ext cx="6375748" cy="573418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9C2F4821-947C-4C1A-85F1-0A0B65D1FD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799" y="1574756"/>
            <a:ext cx="4654355" cy="2408520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Gill Sans MT" panose="020B0502020104020203" pitchFamily="34" charset="0"/>
              </a:rPr>
              <a:t>Optimize truck routes.</a:t>
            </a:r>
          </a:p>
          <a:p>
            <a:r>
              <a:rPr lang="en-US" sz="3200" dirty="0">
                <a:latin typeface="Gill Sans MT" panose="020B0502020104020203" pitchFamily="34" charset="0"/>
              </a:rPr>
              <a:t>Cluster based approach.</a:t>
            </a:r>
          </a:p>
          <a:p>
            <a:r>
              <a:rPr lang="en-US" sz="3200" dirty="0">
                <a:latin typeface="Gill Sans MT" panose="020B0502020104020203" pitchFamily="34" charset="0"/>
              </a:rPr>
              <a:t>Bike demand forecasting model.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BDD1984B-4421-402B-A02A-6E8D77BD0B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047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547"/>
    </mc:Choice>
    <mc:Fallback>
      <p:transition spd="slow" advTm="485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59E3A-752E-401A-84D5-21CF80A68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453" y="64184"/>
            <a:ext cx="7298803" cy="1111250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Gill Sans MT"/>
                <a:ea typeface="+mn-ea"/>
                <a:cs typeface="+mn-cs"/>
              </a:rPr>
              <a:t>Graph Convolution Network</a:t>
            </a:r>
          </a:p>
        </p:txBody>
      </p:sp>
      <p:pic>
        <p:nvPicPr>
          <p:cNvPr id="7" name="Picture 6" descr="How to do Deep Learning on Graphs with Graph Convolutional Networks">
            <a:extLst>
              <a:ext uri="{FF2B5EF4-FFF2-40B4-BE49-F238E27FC236}">
                <a16:creationId xmlns:a16="http://schemas.microsoft.com/office/drawing/2014/main" id="{577B20CF-D9BB-4646-BE2E-D8DA913763B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238" y="3386646"/>
            <a:ext cx="9086126" cy="310622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Subtitle 4">
            <a:extLst>
              <a:ext uri="{FF2B5EF4-FFF2-40B4-BE49-F238E27FC236}">
                <a16:creationId xmlns:a16="http://schemas.microsoft.com/office/drawing/2014/main" id="{54D7839A-3ED8-4480-B750-C0F20AE46D33}"/>
              </a:ext>
            </a:extLst>
          </p:cNvPr>
          <p:cNvSpPr txBox="1">
            <a:spLocks/>
          </p:cNvSpPr>
          <p:nvPr/>
        </p:nvSpPr>
        <p:spPr>
          <a:xfrm>
            <a:off x="657225" y="1292687"/>
            <a:ext cx="10026207" cy="6365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800" noProof="1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Gill Sans MT"/>
              </a:rPr>
              <a:t>Operates on graph structured data.</a:t>
            </a:r>
            <a:endParaRPr kumimoji="0" lang="en-US" sz="2800" b="0" i="0" u="none" strike="noStrike" kern="1200" cap="none" spc="0" normalizeH="0" baseline="0" noProof="1">
              <a:ln>
                <a:noFill/>
              </a:ln>
              <a:solidFill>
                <a:sysClr val="windowText" lastClr="000000">
                  <a:lumMod val="85000"/>
                  <a:lumOff val="15000"/>
                </a:sysClr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1">
                <a:ln>
                  <a:noFill/>
                </a:ln>
                <a:solidFill>
                  <a:sysClr val="windowText" lastClr="000000">
                    <a:lumMod val="85000"/>
                    <a:lumOff val="15000"/>
                  </a:sysClr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Utilizes both temporal and spatial properties simultaneously.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1">
                <a:ln>
                  <a:noFill/>
                </a:ln>
                <a:solidFill>
                  <a:sysClr val="windowText" lastClr="000000">
                    <a:lumMod val="85000"/>
                    <a:lumOff val="15000"/>
                  </a:sysClr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Output is features extacted from graph </a:t>
            </a:r>
            <a:r>
              <a:rPr lang="en-US" sz="2800" noProof="1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Gill Sans MT"/>
              </a:rPr>
              <a:t>network.</a:t>
            </a:r>
            <a:endParaRPr kumimoji="0" lang="en-US" sz="2800" b="0" i="0" u="none" strike="noStrike" kern="1200" cap="none" spc="0" normalizeH="0" baseline="0" noProof="1">
              <a:ln>
                <a:noFill/>
              </a:ln>
              <a:solidFill>
                <a:sysClr val="windowText" lastClr="000000">
                  <a:lumMod val="85000"/>
                  <a:lumOff val="15000"/>
                </a:sysClr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4268F06-844B-49D3-85E7-3330523AEE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454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146"/>
    </mc:Choice>
    <mc:Fallback>
      <p:transition spd="slow" advTm="33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DABC1-BA01-4DE6-A1C2-EB6A9418E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907"/>
            <a:ext cx="9625314" cy="954389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Gill Sans MT" panose="020B0502020104020203" pitchFamily="34" charset="0"/>
              </a:rPr>
              <a:t>Framework</a:t>
            </a:r>
          </a:p>
        </p:txBody>
      </p:sp>
      <p:pic>
        <p:nvPicPr>
          <p:cNvPr id="4098" name="Picture 324">
            <a:extLst>
              <a:ext uri="{FF2B5EF4-FFF2-40B4-BE49-F238E27FC236}">
                <a16:creationId xmlns:a16="http://schemas.microsoft.com/office/drawing/2014/main" id="{425D1D11-9421-4D8B-8855-DAD9D397A1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757" y="1186418"/>
            <a:ext cx="10336192" cy="530645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A268132-3292-4013-8758-BBB886FB7F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907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861"/>
    </mc:Choice>
    <mc:Fallback>
      <p:transition spd="slow" advTm="468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DABC1-BA01-4DE6-A1C2-EB6A9418E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6781"/>
            <a:ext cx="6326529" cy="954389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Gill Sans MT" panose="020B0502020104020203" pitchFamily="34" charset="0"/>
              </a:rPr>
              <a:t>Design Specification</a:t>
            </a:r>
          </a:p>
        </p:txBody>
      </p:sp>
      <p:pic>
        <p:nvPicPr>
          <p:cNvPr id="5122" name="Picture 1">
            <a:extLst>
              <a:ext uri="{FF2B5EF4-FFF2-40B4-BE49-F238E27FC236}">
                <a16:creationId xmlns:a16="http://schemas.microsoft.com/office/drawing/2014/main" id="{36D73838-AB0B-4BA8-B218-D33BD8758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5995" y="204211"/>
            <a:ext cx="4490977" cy="644754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AE2AD28-A904-43E6-8013-B637449BE6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799" y="1574756"/>
            <a:ext cx="5158452" cy="2383786"/>
          </a:xfrm>
        </p:spPr>
        <p:txBody>
          <a:bodyPr>
            <a:normAutofit/>
          </a:bodyPr>
          <a:lstStyle/>
          <a:p>
            <a:r>
              <a:rPr lang="en-US" sz="3200" dirty="0" err="1">
                <a:latin typeface="Gill Sans MT" panose="020B0502020104020203" pitchFamily="34" charset="0"/>
              </a:rPr>
              <a:t>DublinBikes</a:t>
            </a:r>
            <a:r>
              <a:rPr lang="en-US" sz="3600" dirty="0">
                <a:latin typeface="Gill Sans MT" panose="020B0502020104020203" pitchFamily="34" charset="0"/>
              </a:rPr>
              <a:t> </a:t>
            </a:r>
            <a:r>
              <a:rPr lang="en-US" sz="3200" dirty="0">
                <a:latin typeface="Gill Sans MT" panose="020B0502020104020203" pitchFamily="34" charset="0"/>
              </a:rPr>
              <a:t>historic</a:t>
            </a:r>
            <a:r>
              <a:rPr lang="en-US" sz="3600" dirty="0">
                <a:latin typeface="Gill Sans MT" panose="020B0502020104020203" pitchFamily="34" charset="0"/>
              </a:rPr>
              <a:t> </a:t>
            </a:r>
            <a:r>
              <a:rPr lang="en-US" sz="3200" dirty="0">
                <a:latin typeface="Gill Sans MT" panose="020B0502020104020203" pitchFamily="34" charset="0"/>
              </a:rPr>
              <a:t>data</a:t>
            </a:r>
            <a:r>
              <a:rPr lang="en-US" sz="3600" dirty="0">
                <a:latin typeface="Gill Sans MT" panose="020B0502020104020203" pitchFamily="34" charset="0"/>
              </a:rPr>
              <a:t>: </a:t>
            </a:r>
          </a:p>
          <a:p>
            <a:pPr lvl="1"/>
            <a:r>
              <a:rPr lang="en-US" sz="3200" dirty="0" err="1">
                <a:latin typeface="Gill Sans MT" panose="020B0502020104020203" pitchFamily="34" charset="0"/>
              </a:rPr>
              <a:t>SmartDublin</a:t>
            </a:r>
            <a:r>
              <a:rPr lang="en-US" sz="3200" dirty="0">
                <a:latin typeface="Gill Sans MT" panose="020B0502020104020203" pitchFamily="34" charset="0"/>
              </a:rPr>
              <a:t> (CSV file)</a:t>
            </a:r>
          </a:p>
          <a:p>
            <a:pPr lvl="1"/>
            <a:r>
              <a:rPr lang="en-US" sz="3200" dirty="0" err="1">
                <a:latin typeface="Gill Sans MT" panose="020B0502020104020203" pitchFamily="34" charset="0"/>
              </a:rPr>
              <a:t>DublinBikes</a:t>
            </a:r>
            <a:r>
              <a:rPr lang="en-US" sz="3200" dirty="0">
                <a:latin typeface="Gill Sans MT" panose="020B0502020104020203" pitchFamily="34" charset="0"/>
              </a:rPr>
              <a:t> API</a:t>
            </a:r>
          </a:p>
          <a:p>
            <a:pPr lvl="1"/>
            <a:r>
              <a:rPr lang="en-US" sz="3200" dirty="0">
                <a:latin typeface="Gill Sans MT" panose="020B0502020104020203" pitchFamily="34" charset="0"/>
              </a:rPr>
              <a:t>Open weather API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15DCE618-37AA-466D-B129-7E9C6D989F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645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094"/>
    </mc:Choice>
    <mc:Fallback>
      <p:transition spd="slow" advTm="46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DABC1-BA01-4DE6-A1C2-EB6A9418E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6781"/>
            <a:ext cx="12192000" cy="954389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latin typeface="Gill Sans MT" panose="020B0502020104020203" pitchFamily="34" charset="0"/>
              </a:rPr>
              <a:t>Conclusion</a:t>
            </a:r>
            <a:endParaRPr lang="en-US" sz="4000" dirty="0">
              <a:latin typeface="Gill Sans MT" panose="020B0502020104020203" pitchFamily="34" charset="0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59DE5F2-E3B7-4C02-B617-9D8D2463BA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4746029"/>
              </p:ext>
            </p:extLst>
          </p:nvPr>
        </p:nvGraphicFramePr>
        <p:xfrm>
          <a:off x="735634" y="960700"/>
          <a:ext cx="10665429" cy="56058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16AE5151-53BD-40B8-8DC4-E9B26A054A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608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942"/>
    </mc:Choice>
    <mc:Fallback>
      <p:transition spd="slow" advTm="259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Triangular design of a roof">
            <a:extLst>
              <a:ext uri="{FF2B5EF4-FFF2-40B4-BE49-F238E27FC236}">
                <a16:creationId xmlns:a16="http://schemas.microsoft.com/office/drawing/2014/main" id="{01F590AB-1AF1-489D-B942-2800AE8629C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B6C8E487-ADDC-4F1B-A30A-BAABB4998F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1015" y="0"/>
            <a:ext cx="12263015" cy="6858000"/>
          </a:xfrm>
          <a:prstGeom prst="rect">
            <a:avLst/>
          </a:prstGeom>
          <a:solidFill>
            <a:srgbClr val="2F3342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1BEC607-8474-408E-A7AC-48A065F31B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2284373" y="760311"/>
            <a:ext cx="7324426" cy="3883523"/>
            <a:chOff x="252031" y="-22763"/>
            <a:chExt cx="7324426" cy="7269964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601E3FC-2016-4085-9A4B-A172702EAA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9714" y="1181211"/>
              <a:ext cx="6117771" cy="6065990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CBF662F-A198-4AD3-8EBC-0EC9A52B2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00743" y="-22763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142E86C5-8E5F-4620-A4FB-D1F926179D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7E0E8055-17FA-43CE-9F03-E712F496B7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41958" y="1566046"/>
            <a:ext cx="6609256" cy="1508126"/>
          </a:xfrm>
        </p:spPr>
        <p:txBody>
          <a:bodyPr>
            <a:normAutofit/>
          </a:bodyPr>
          <a:lstStyle/>
          <a:p>
            <a:r>
              <a:rPr lang="en-US" sz="8000" dirty="0">
                <a:latin typeface="Gill Sans MT" panose="020B0502020104020203" pitchFamily="34" charset="0"/>
              </a:rPr>
              <a:t>Thank You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B882C9C-E701-4AD0-83C5-A5BCBC625C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466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10"/>
    </mc:Choice>
    <mc:Fallback>
      <p:transition spd="slow" advTm="23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238</TotalTime>
  <Words>106</Words>
  <Application>Microsoft Office PowerPoint</Application>
  <PresentationFormat>Widescreen</PresentationFormat>
  <Paragraphs>22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Gill Sans MT</vt:lpstr>
      <vt:lpstr>Wingdings</vt:lpstr>
      <vt:lpstr>Office Theme</vt:lpstr>
      <vt:lpstr>Graph Convolution Network approach for an efficient Bike Sharing System</vt:lpstr>
      <vt:lpstr>PowerPoint Presentation</vt:lpstr>
      <vt:lpstr>PowerPoint Presentation</vt:lpstr>
      <vt:lpstr>Graph Convolution Network</vt:lpstr>
      <vt:lpstr>Framework</vt:lpstr>
      <vt:lpstr>Design Specification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 Convolution Network approach for an efficient Bike Sharing System</dc:title>
  <dc:creator>ashishrawat1994@gmail.com</dc:creator>
  <cp:lastModifiedBy>ashishrawat1994@gmail.com</cp:lastModifiedBy>
  <cp:revision>12</cp:revision>
  <dcterms:created xsi:type="dcterms:W3CDTF">2020-04-10T01:08:26Z</dcterms:created>
  <dcterms:modified xsi:type="dcterms:W3CDTF">2020-04-10T05:07:06Z</dcterms:modified>
</cp:coreProperties>
</file>

<file path=docProps/thumbnail.jpeg>
</file>